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080" y="-1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6429C9C-3848-2CC0-357E-786512E26C12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FAA57B1-07EF-1F4E-7AED-C0964CE04B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FCF332C-36DB-DAD0-C182-AC7438B5CFA9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F22409C-0B33-3A5C-F1E4-EFA3E2CE9DDD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F9EC72A-DA0D-7CEC-C37B-BA41A930F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1027" y="-2654738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金沙遗址博物馆</a:t>
            </a:r>
            <a:r>
              <a:rPr lang="en-US" altLang="zh-CN" sz="7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br>
              <a:rPr lang="en-US" altLang="zh-CN" sz="7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r>
              <a:rPr lang="zh-CN" altLang="en-US" sz="72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古蜀文明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2CB866A-BDA9-9F21-7F57-1801647F5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2963904"/>
            <a:ext cx="9144000" cy="1655762"/>
          </a:xfrm>
        </p:spPr>
        <p:txBody>
          <a:bodyPr/>
          <a:lstStyle/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7.6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毛书墨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5B0B20C-FB80-CD20-7BF1-D91EE985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629" y="7187879"/>
            <a:ext cx="2712082" cy="271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02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0417 -0.54838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27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96296E-6 L -1.45833E-6 0.43148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7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17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19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8F45366-6543-8AD9-42DF-340F4562744A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3022FA82-D218-F128-5108-DA9143866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44650C4-A9DF-39EF-84BA-D2F296D4172B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AD62D5-C9A4-7AA5-D218-6B720DB56F62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5B40792-6817-B0EB-A8F9-525DB7C1A72F}"/>
              </a:ext>
            </a:extLst>
          </p:cNvPr>
          <p:cNvSpPr/>
          <p:nvPr/>
        </p:nvSpPr>
        <p:spPr>
          <a:xfrm>
            <a:off x="3113598" y="7933614"/>
            <a:ext cx="9446702" cy="21628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91587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-0.00347 L -0.14271 -0.81458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4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04562CC-811C-D04A-672A-5D94F67E3943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17" name="Picture 10">
              <a:extLst>
                <a:ext uri="{FF2B5EF4-FFF2-40B4-BE49-F238E27FC236}">
                  <a16:creationId xmlns:a16="http://schemas.microsoft.com/office/drawing/2014/main" id="{4C2CBFCC-32D5-BB45-05CB-3CC08B1FE4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4B3B519-33E6-F842-9F95-3DEE8FB133FF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F4CDAE7-1A42-AACF-59B4-8BD9469F83C6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15242010-458F-6A0C-AAD2-9EFCE488ADDA}"/>
              </a:ext>
            </a:extLst>
          </p:cNvPr>
          <p:cNvGrpSpPr/>
          <p:nvPr/>
        </p:nvGrpSpPr>
        <p:grpSpPr>
          <a:xfrm>
            <a:off x="-2306637" y="-123617"/>
            <a:ext cx="2200275" cy="6858000"/>
            <a:chOff x="-2306637" y="-123617"/>
            <a:chExt cx="2200275" cy="685800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4947971-D8F0-9DE3-1D4E-8A07D40D3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06637" y="-123617"/>
              <a:ext cx="220027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350F7D5-CEE7-F10F-2CB4-52E0BD6343C1}"/>
                </a:ext>
              </a:extLst>
            </p:cNvPr>
            <p:cNvSpPr txBox="1"/>
            <p:nvPr/>
          </p:nvSpPr>
          <p:spPr>
            <a:xfrm>
              <a:off x="-1863090" y="2028616"/>
              <a:ext cx="1313180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800" dirty="0">
                  <a:solidFill>
                    <a:schemeClr val="accent2">
                      <a:lumMod val="75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目</a:t>
              </a:r>
              <a:endParaRPr lang="en-US" altLang="zh-CN" sz="8800" dirty="0">
                <a:solidFill>
                  <a:schemeClr val="accent2">
                    <a:lumMod val="7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r>
                <a:rPr lang="zh-CN" altLang="en-US" sz="8800" dirty="0">
                  <a:solidFill>
                    <a:schemeClr val="accent2">
                      <a:lumMod val="75000"/>
                    </a:schemeClr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录</a:t>
              </a: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5B40792-6817-B0EB-A8F9-525DB7C1A72F}"/>
              </a:ext>
            </a:extLst>
          </p:cNvPr>
          <p:cNvSpPr/>
          <p:nvPr/>
        </p:nvSpPr>
        <p:spPr>
          <a:xfrm>
            <a:off x="3113598" y="7933614"/>
            <a:ext cx="8191500" cy="1016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第一部分：金沙遗址博物馆介绍 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918CB5B-C5D4-761B-2F08-55372E5CE838}"/>
              </a:ext>
            </a:extLst>
          </p:cNvPr>
          <p:cNvSpPr/>
          <p:nvPr/>
        </p:nvSpPr>
        <p:spPr>
          <a:xfrm>
            <a:off x="3113598" y="8949614"/>
            <a:ext cx="8191500" cy="1016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第二部分：太阳神鸟介绍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9843E4FE-D9CA-1F1B-1C45-DEAC30CD6178}"/>
              </a:ext>
            </a:extLst>
          </p:cNvPr>
          <p:cNvSpPr/>
          <p:nvPr/>
        </p:nvSpPr>
        <p:spPr>
          <a:xfrm>
            <a:off x="3113598" y="8513928"/>
            <a:ext cx="8191500" cy="10160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第三部分：其它文物介绍</a:t>
            </a:r>
          </a:p>
        </p:txBody>
      </p:sp>
    </p:spTree>
    <p:extLst>
      <p:ext uri="{BB962C8B-B14F-4D97-AF65-F5344CB8AC3E}">
        <p14:creationId xmlns:p14="http://schemas.microsoft.com/office/powerpoint/2010/main" val="3283519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1.48148E-6 L 3.95833E-6 -0.97894 " pathEditMode="relative" rAng="0" ptsTypes="AA">
                                      <p:cBhvr>
                                        <p:cTn id="12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895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33333E-6 L 3.95833E-6 -0.89584 " pathEditMode="relative" rAng="0" ptsTypes="AA">
                                      <p:cBhvr>
                                        <p:cTn id="14" dur="1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532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3.95833E-6 -0.61134 " pathEditMode="relative" rAng="0" ptsTypes="AA">
                                      <p:cBhvr>
                                        <p:cTn id="16" dur="1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8F45366-6543-8AD9-42DF-340F4562744A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3022FA82-D218-F128-5108-DA9143866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44650C4-A9DF-39EF-84BA-D2F296D4172B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AD62D5-C9A4-7AA5-D218-6B720DB56F62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5B40792-6817-B0EB-A8F9-525DB7C1A72F}"/>
              </a:ext>
            </a:extLst>
          </p:cNvPr>
          <p:cNvSpPr/>
          <p:nvPr/>
        </p:nvSpPr>
        <p:spPr>
          <a:xfrm>
            <a:off x="3113598" y="7933614"/>
            <a:ext cx="9446702" cy="21628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第一部分：金沙遗址博物馆介绍 </a:t>
            </a:r>
          </a:p>
        </p:txBody>
      </p:sp>
    </p:spTree>
    <p:extLst>
      <p:ext uri="{BB962C8B-B14F-4D97-AF65-F5344CB8AC3E}">
        <p14:creationId xmlns:p14="http://schemas.microsoft.com/office/powerpoint/2010/main" val="28509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-0.00347 L -0.14271 -0.81458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4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EE62DAF-ECF3-0784-AE0D-25A4BE0B1587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43B1E3B7-F15D-2C0D-9235-5F8E9EDA2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E189828-5547-890C-F6E2-97215D25AD63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820F0B1-78A3-FA15-AEB6-99B468FB2A9D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7314AC-F2ED-F05A-FB3B-B2FBDF67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9" b="7769"/>
          <a:stretch/>
        </p:blipFill>
        <p:spPr bwMode="auto">
          <a:xfrm>
            <a:off x="394548" y="908579"/>
            <a:ext cx="4554027" cy="2564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83ADE5-0508-5BA1-143E-1E85F4C904C2}"/>
              </a:ext>
            </a:extLst>
          </p:cNvPr>
          <p:cNvSpPr txBox="1"/>
          <p:nvPr/>
        </p:nvSpPr>
        <p:spPr>
          <a:xfrm>
            <a:off x="1352458" y="39281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i="0" u="none" strike="noStrike" dirty="0">
                <a:solidFill>
                  <a:srgbClr val="6B4F43"/>
                </a:solidFill>
                <a:effectLst/>
                <a:highlight>
                  <a:srgbClr val="FFFFE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金沙遗址</a:t>
            </a:r>
            <a:endParaRPr lang="zh-CN" altLang="en-US" sz="3200" dirty="0">
              <a:highlight>
                <a:srgbClr val="FFFFEF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EC9D81-9BEF-89D6-C392-775FD7654373}"/>
              </a:ext>
            </a:extLst>
          </p:cNvPr>
          <p:cNvSpPr txBox="1"/>
          <p:nvPr/>
        </p:nvSpPr>
        <p:spPr>
          <a:xfrm>
            <a:off x="5136196" y="685206"/>
            <a:ext cx="6399864" cy="5170646"/>
          </a:xfrm>
          <a:prstGeom prst="rect">
            <a:avLst/>
          </a:prstGeom>
          <a:solidFill>
            <a:srgbClr val="FFFFEF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72000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地点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：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成都市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2000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发现时间：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2001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年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2000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分布范围：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5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平方千米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2000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时间估计：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距今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3200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年到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2600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年（商代晚期到西周时期）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2000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荣誉：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被评为“</a:t>
            </a:r>
            <a:r>
              <a:rPr lang="en-US" altLang="zh-CN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2001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年全国十大考古发现”，同时入选了</a:t>
            </a:r>
            <a:r>
              <a:rPr lang="en-US" altLang="zh-CN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《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中国世界文化遗产预备名单</a:t>
            </a:r>
            <a:r>
              <a:rPr lang="en-US" altLang="zh-CN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2000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重要遗迹：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大型建筑基址、祭祀区、居住址和大型墓地等</a:t>
            </a:r>
            <a:endParaRPr lang="en-US" altLang="zh-CN" sz="2000" b="0" i="0" dirty="0">
              <a:solidFill>
                <a:schemeClr val="accent2">
                  <a:lumMod val="75000"/>
                </a:schemeClr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2000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出土文物：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包括金器、铜器、玉器、石器、象牙器、漆器等</a:t>
            </a:r>
            <a:endParaRPr lang="en-US" altLang="zh-CN" sz="2000" b="0" i="0" dirty="0">
              <a:solidFill>
                <a:schemeClr val="accent2">
                  <a:lumMod val="75000"/>
                </a:schemeClr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72000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历史影响：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金沙遗址为研究古蜀文明提供了丰富的实物资料，为研究中国古代文明的多元一体起源提供了重要证据。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7E0ADCE-19C3-E0CD-18BE-BE68D061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4" b="5804"/>
          <a:stretch/>
        </p:blipFill>
        <p:spPr bwMode="auto">
          <a:xfrm>
            <a:off x="316485" y="3853847"/>
            <a:ext cx="4554027" cy="2564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93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EE62DAF-ECF3-0784-AE0D-25A4BE0B1587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43B1E3B7-F15D-2C0D-9235-5F8E9EDA2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E189828-5547-890C-F6E2-97215D25AD63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820F0B1-78A3-FA15-AEB6-99B468FB2A9D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7314AC-F2ED-F05A-FB3B-B2FBDF67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48" y="2065659"/>
            <a:ext cx="4554027" cy="2564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EC9D81-9BEF-89D6-C392-775FD7654373}"/>
              </a:ext>
            </a:extLst>
          </p:cNvPr>
          <p:cNvSpPr txBox="1"/>
          <p:nvPr/>
        </p:nvSpPr>
        <p:spPr>
          <a:xfrm>
            <a:off x="5472356" y="1993860"/>
            <a:ext cx="5233354" cy="2554545"/>
          </a:xfrm>
          <a:prstGeom prst="rect">
            <a:avLst/>
          </a:prstGeom>
          <a:solidFill>
            <a:srgbClr val="FFFFEF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72000"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金沙遗址博物馆位于成都，是一个占地</a:t>
            </a:r>
            <a:r>
              <a:rPr lang="en-US" altLang="zh-CN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30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万平方米的考古博物馆，旨在保护和展示金沙文化及古蜀文明。博物馆包含遗迹馆、陈列馆、文物保护中心等，馆藏文物丰富，展示了古蜀王国的历史和文化。园林区环境优美，文物保护中心致力于文物研究。博物馆已成为重要的文化标志，接待了大量游客，促进了文化交流。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124E47-5215-0589-6A18-0634764EDBF6}"/>
              </a:ext>
            </a:extLst>
          </p:cNvPr>
          <p:cNvSpPr txBox="1"/>
          <p:nvPr/>
        </p:nvSpPr>
        <p:spPr>
          <a:xfrm>
            <a:off x="1181008" y="90104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i="0" u="none" strike="noStrike" dirty="0">
                <a:solidFill>
                  <a:srgbClr val="6B4F43"/>
                </a:solidFill>
                <a:effectLst/>
                <a:highlight>
                  <a:srgbClr val="FFFFE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金沙遗址博物馆</a:t>
            </a:r>
            <a:endParaRPr lang="zh-CN" altLang="en-US" sz="3200" dirty="0">
              <a:highlight>
                <a:srgbClr val="FFFFE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4226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8F45366-6543-8AD9-42DF-340F4562744A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3022FA82-D218-F128-5108-DA9143866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44650C4-A9DF-39EF-84BA-D2F296D4172B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AD62D5-C9A4-7AA5-D218-6B720DB56F62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5B40792-6817-B0EB-A8F9-525DB7C1A72F}"/>
              </a:ext>
            </a:extLst>
          </p:cNvPr>
          <p:cNvSpPr/>
          <p:nvPr/>
        </p:nvSpPr>
        <p:spPr>
          <a:xfrm>
            <a:off x="3113598" y="7933614"/>
            <a:ext cx="9446702" cy="21628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第二部分：太阳神鸟介绍</a:t>
            </a:r>
          </a:p>
        </p:txBody>
      </p:sp>
    </p:spTree>
    <p:extLst>
      <p:ext uri="{BB962C8B-B14F-4D97-AF65-F5344CB8AC3E}">
        <p14:creationId xmlns:p14="http://schemas.microsoft.com/office/powerpoint/2010/main" val="50789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-0.00347 L -0.14271 -0.81458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4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EE62DAF-ECF3-0784-AE0D-25A4BE0B1587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43B1E3B7-F15D-2C0D-9235-5F8E9EDA2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E189828-5547-890C-F6E2-97215D25AD63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820F0B1-78A3-FA15-AEB6-99B468FB2A9D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7314AC-F2ED-F05A-FB3B-B2FBDF67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2" b="14242"/>
          <a:stretch/>
        </p:blipFill>
        <p:spPr bwMode="auto">
          <a:xfrm>
            <a:off x="394548" y="2065659"/>
            <a:ext cx="4554027" cy="2564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EC9D81-9BEF-89D6-C392-775FD7654373}"/>
              </a:ext>
            </a:extLst>
          </p:cNvPr>
          <p:cNvSpPr txBox="1"/>
          <p:nvPr/>
        </p:nvSpPr>
        <p:spPr>
          <a:xfrm>
            <a:off x="5569843" y="1207739"/>
            <a:ext cx="5233354" cy="4708981"/>
          </a:xfrm>
          <a:prstGeom prst="rect">
            <a:avLst/>
          </a:prstGeom>
          <a:solidFill>
            <a:srgbClr val="FFFFEF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大小与重量：太阳神鸟金饰直径约</a:t>
            </a:r>
            <a:r>
              <a:rPr lang="en-US" altLang="zh-CN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12.5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厘米，厚度</a:t>
            </a:r>
            <a:r>
              <a:rPr lang="en-US" altLang="zh-CN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0.02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厘米，重约</a:t>
            </a:r>
            <a:r>
              <a:rPr lang="en-US" altLang="zh-CN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20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克。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图案设计：分为内外两层，内层有十二条光芒，外层有四只逆时针飞行的“三足鸟”。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象征意义：内层光芒象征太阳光辉，外层鸟代表四季流转，整体反映了古蜀人的太阳崇拜。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工艺水平：含金量高达</a:t>
            </a:r>
            <a:r>
              <a:rPr lang="en-US" altLang="zh-CN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94.2%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，展现了古蜀时期的高超冶炼技术。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文化价值：作为古蜀文化的象征，反映了古蜀先民的宗教信仰和宇宙观。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文物地位：被定为中国文化遗产标志，列入禁止出国展览文物目录。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文化象征：成为成都市的文化象征，广泛应用于城市形象设计。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124E47-5215-0589-6A18-0634764EDBF6}"/>
              </a:ext>
            </a:extLst>
          </p:cNvPr>
          <p:cNvSpPr txBox="1"/>
          <p:nvPr/>
        </p:nvSpPr>
        <p:spPr>
          <a:xfrm>
            <a:off x="1181008" y="9010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i="0" u="none" strike="noStrike" dirty="0">
                <a:solidFill>
                  <a:srgbClr val="6B4F43"/>
                </a:solidFill>
                <a:effectLst/>
                <a:highlight>
                  <a:srgbClr val="FFFFE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太阳神鸟</a:t>
            </a:r>
            <a:endParaRPr lang="zh-CN" altLang="en-US" sz="3200" dirty="0">
              <a:highlight>
                <a:srgbClr val="FFFFEF"/>
              </a:highligh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DB9E460-8814-08A9-EB64-E34D3834F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3133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72CA3BA-6B7B-453E-D657-A7DFED4E5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92360" cy="276999"/>
          </a:xfrm>
          <a:prstGeom prst="rect">
            <a:avLst/>
          </a:prstGeom>
          <a:solidFill>
            <a:srgbClr val="3133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E0A89D6F-C743-5CE1-8AE1-8E14F49AC6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725" y="-503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4" descr=" ">
            <a:extLst>
              <a:ext uri="{FF2B5EF4-FFF2-40B4-BE49-F238E27FC236}">
                <a16:creationId xmlns:a16="http://schemas.microsoft.com/office/drawing/2014/main" id="{C36F366B-5560-0181-AC7B-BA147A4732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725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60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8F45366-6543-8AD9-42DF-340F4562744A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3022FA82-D218-F128-5108-DA91438663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44650C4-A9DF-39EF-84BA-D2F296D4172B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AD62D5-C9A4-7AA5-D218-6B720DB56F62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5B40792-6817-B0EB-A8F9-525DB7C1A72F}"/>
              </a:ext>
            </a:extLst>
          </p:cNvPr>
          <p:cNvSpPr/>
          <p:nvPr/>
        </p:nvSpPr>
        <p:spPr>
          <a:xfrm>
            <a:off x="3113598" y="7933614"/>
            <a:ext cx="9446702" cy="21628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softEdge rad="1270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800" dirty="0">
                <a:ln>
                  <a:solidFill>
                    <a:schemeClr val="accent3">
                      <a:lumMod val="75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第三部分：其它文物介绍</a:t>
            </a:r>
          </a:p>
        </p:txBody>
      </p:sp>
    </p:spTree>
    <p:extLst>
      <p:ext uri="{BB962C8B-B14F-4D97-AF65-F5344CB8AC3E}">
        <p14:creationId xmlns:p14="http://schemas.microsoft.com/office/powerpoint/2010/main" val="385694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938 -0.00347 L -0.14271 -0.81458 " pathEditMode="relative" rAng="0" ptsTypes="AA">
                                      <p:cBhvr>
                                        <p:cTn id="10" dur="1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3" y="-4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EE62DAF-ECF3-0784-AE0D-25A4BE0B1587}"/>
              </a:ext>
            </a:extLst>
          </p:cNvPr>
          <p:cNvGrpSpPr/>
          <p:nvPr/>
        </p:nvGrpSpPr>
        <p:grpSpPr>
          <a:xfrm>
            <a:off x="0" y="-42028"/>
            <a:ext cx="12192000" cy="6858000"/>
            <a:chOff x="0" y="0"/>
            <a:chExt cx="12192000" cy="6858000"/>
          </a:xfrm>
        </p:grpSpPr>
        <p:pic>
          <p:nvPicPr>
            <p:cNvPr id="3" name="Picture 10">
              <a:extLst>
                <a:ext uri="{FF2B5EF4-FFF2-40B4-BE49-F238E27FC236}">
                  <a16:creationId xmlns:a16="http://schemas.microsoft.com/office/drawing/2014/main" id="{43B1E3B7-F15D-2C0D-9235-5F8E9EDA2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" y="0"/>
              <a:ext cx="12141200" cy="685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E189828-5547-890C-F6E2-97215D25AD63}"/>
                </a:ext>
              </a:extLst>
            </p:cNvPr>
            <p:cNvSpPr/>
            <p:nvPr/>
          </p:nvSpPr>
          <p:spPr>
            <a:xfrm>
              <a:off x="5792136" y="0"/>
              <a:ext cx="6399864" cy="2136808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820F0B1-78A3-FA15-AEB6-99B468FB2A9D}"/>
                </a:ext>
              </a:extLst>
            </p:cNvPr>
            <p:cNvSpPr/>
            <p:nvPr/>
          </p:nvSpPr>
          <p:spPr>
            <a:xfrm>
              <a:off x="0" y="4937760"/>
              <a:ext cx="5573027" cy="1920240"/>
            </a:xfrm>
            <a:prstGeom prst="rect">
              <a:avLst/>
            </a:prstGeom>
            <a:solidFill>
              <a:srgbClr val="FFFF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7A365EC-8E64-F26D-4012-E78F43BFF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985" y="-1201701"/>
            <a:ext cx="3609975" cy="292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E661453-FF6E-59D3-7A04-635A68ADB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6322" y="4364121"/>
            <a:ext cx="8845670" cy="330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EEC9D81-9BEF-89D6-C392-775FD7654373}"/>
              </a:ext>
            </a:extLst>
          </p:cNvPr>
          <p:cNvSpPr txBox="1"/>
          <p:nvPr/>
        </p:nvSpPr>
        <p:spPr>
          <a:xfrm>
            <a:off x="4946589" y="692951"/>
            <a:ext cx="6619542" cy="5016758"/>
          </a:xfrm>
          <a:prstGeom prst="rect">
            <a:avLst/>
          </a:prstGeom>
          <a:solidFill>
            <a:srgbClr val="FFFFEF"/>
          </a:solidFill>
          <a:ln w="28575">
            <a:solidFill>
              <a:schemeClr val="accent2">
                <a:lumMod val="7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大金面具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PingFang SC"/>
              </a:rPr>
              <a:t>：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这是一件大型的金质面具，具有立体的脸谱形状，展现了古蜀文化中对权力和宗教的象征。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十节青玉琮：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这是一种古代玉器，由透闪石软玉制成，具有长方柱体形状，外方内圆，中间贯穿一孔。琮上雕刻有简化的人面纹，反映了古蜀人的宗教信仰和审美风格。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商周石虎：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这是一件石雕作品，展现了古蜀人的石刻艺术。石虎呈卧姿，昂首，嘴巴大开，具有威猛而狞厉的形象。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商周金冠带、金喇叭形器、金盒等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：这些金器展示了古蜀人在金器制作上的高超技艺，同时也反映了当时社会的等级制度和礼仪文化。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象牙制品：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金沙遗址出土了大量的象牙制品，包括象牙堆和象牙雕刻，这些文物不仅展示了古蜀人的工艺水平，也表明了象牙在当时社会中的重要地位。</a:t>
            </a:r>
          </a:p>
          <a:p>
            <a:pPr algn="l">
              <a:buFont typeface="+mj-lt"/>
              <a:buAutoNum type="arabicPeriod"/>
            </a:pP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陶器、漆木器等：</a:t>
            </a:r>
            <a:r>
              <a:rPr lang="zh-CN" altLang="en-US" sz="2000" b="0" i="0" dirty="0">
                <a:solidFill>
                  <a:schemeClr val="accent2">
                    <a:lumMod val="75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这些生活用品反映了古蜀人的日常生活和生产活动，同时也展示了古蜀文化与周边文化的交流。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124E47-5215-0589-6A18-0634764EDBF6}"/>
              </a:ext>
            </a:extLst>
          </p:cNvPr>
          <p:cNvSpPr txBox="1"/>
          <p:nvPr/>
        </p:nvSpPr>
        <p:spPr>
          <a:xfrm>
            <a:off x="1181008" y="90104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i="0" u="none" strike="noStrike" dirty="0">
                <a:solidFill>
                  <a:srgbClr val="6B4F43"/>
                </a:solidFill>
                <a:effectLst/>
                <a:highlight>
                  <a:srgbClr val="FFFFEF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太阳神鸟</a:t>
            </a:r>
            <a:endParaRPr lang="zh-CN" altLang="en-US" sz="3200" dirty="0">
              <a:highlight>
                <a:srgbClr val="FFFFEF"/>
              </a:highlight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DB9E460-8814-08A9-EB64-E34D3834F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3133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72CA3BA-6B7B-453E-D657-A7DFED4E5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92360" cy="276999"/>
          </a:xfrm>
          <a:prstGeom prst="rect">
            <a:avLst/>
          </a:prstGeom>
          <a:solidFill>
            <a:srgbClr val="3133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E0A89D6F-C743-5CE1-8AE1-8E14F49AC6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725" y="-5032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4" descr=" ">
            <a:extLst>
              <a:ext uri="{FF2B5EF4-FFF2-40B4-BE49-F238E27FC236}">
                <a16:creationId xmlns:a16="http://schemas.microsoft.com/office/drawing/2014/main" id="{C36F366B-5560-0181-AC7B-BA147A4732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725" y="-603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194" name="Picture 2" descr="2020金沙遗址博物馆-旅游攻略-门票-地址-问答-游记点评，成都旅游旅游景点推荐-去哪儿攻略">
            <a:extLst>
              <a:ext uri="{FF2B5EF4-FFF2-40B4-BE49-F238E27FC236}">
                <a16:creationId xmlns:a16="http://schemas.microsoft.com/office/drawing/2014/main" id="{19893F66-B71B-F51A-EA3C-ACD4471A3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9">
            <a:off x="841375" y="2181474"/>
            <a:ext cx="2768232" cy="20761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金沙遗址出土喇叭形金器-三星堆与金沙：古蜀文明史上的高峰-图片">
            <a:extLst>
              <a:ext uri="{FF2B5EF4-FFF2-40B4-BE49-F238E27FC236}">
                <a16:creationId xmlns:a16="http://schemas.microsoft.com/office/drawing/2014/main" id="{7F64B92E-4631-D488-E169-0378B536E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49182">
            <a:off x="1698749" y="3465931"/>
            <a:ext cx="2175528" cy="22082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金沙遗址出土铜环-三星堆与金沙：古蜀文明史上的高峰-图片">
            <a:extLst>
              <a:ext uri="{FF2B5EF4-FFF2-40B4-BE49-F238E27FC236}">
                <a16:creationId xmlns:a16="http://schemas.microsoft.com/office/drawing/2014/main" id="{C9A2DFF3-26C4-6B02-3485-EF5BD0AB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828">
            <a:off x="2535957" y="2493879"/>
            <a:ext cx="1528226" cy="14149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探秘古蜀文明，走进金沙遗址博物馆 | 草根影響力新視野">
            <a:extLst>
              <a:ext uri="{FF2B5EF4-FFF2-40B4-BE49-F238E27FC236}">
                <a16:creationId xmlns:a16="http://schemas.microsoft.com/office/drawing/2014/main" id="{E85902AE-4C82-5087-7253-705ED322F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9331">
            <a:off x="2514949" y="1605316"/>
            <a:ext cx="2307125" cy="129199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505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33333E-6 L 0.13398 -0.12592 " pathEditMode="relative" rAng="0" ptsTypes="AA">
                                      <p:cBhvr>
                                        <p:cTn id="6" dur="1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93" y="-6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17513 0.21365 " pathEditMode="relative" rAng="0" ptsTypes="AA">
                                      <p:cBhvr>
                                        <p:cTn id="8" dur="13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63" y="1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642</Words>
  <Application>Microsoft Office PowerPoint</Application>
  <PresentationFormat>宽屏</PresentationFormat>
  <Paragraphs>37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PingFang SC</vt:lpstr>
      <vt:lpstr>华文仿宋</vt:lpstr>
      <vt:lpstr>华文行楷</vt:lpstr>
      <vt:lpstr>微软雅黑</vt:lpstr>
      <vt:lpstr>Arial</vt:lpstr>
      <vt:lpstr>Calibri</vt:lpstr>
      <vt:lpstr>WPS</vt:lpstr>
      <vt:lpstr>金沙遗址博物馆- 古蜀文明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金沙遗址博物馆- 古蜀文明</dc:title>
  <dc:creator>test_ windows11</dc:creator>
  <cp:lastModifiedBy>test_ windows11</cp:lastModifiedBy>
  <cp:revision>7</cp:revision>
  <dcterms:created xsi:type="dcterms:W3CDTF">2023-08-09T12:44:55Z</dcterms:created>
  <dcterms:modified xsi:type="dcterms:W3CDTF">2024-02-24T12:00:53Z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2052-12.1.0.15259</vt:lpwstr>
  </property>
</Properties>
</file>